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60" r:id="rId3"/>
    <p:sldId id="271" r:id="rId4"/>
    <p:sldId id="275" r:id="rId5"/>
    <p:sldId id="273" r:id="rId6"/>
    <p:sldId id="274" r:id="rId7"/>
    <p:sldId id="262" r:id="rId8"/>
    <p:sldId id="276" r:id="rId9"/>
    <p:sldId id="277" r:id="rId10"/>
    <p:sldId id="263" r:id="rId11"/>
    <p:sldId id="281" r:id="rId12"/>
    <p:sldId id="280" r:id="rId13"/>
    <p:sldId id="279" r:id="rId14"/>
    <p:sldId id="264" r:id="rId15"/>
    <p:sldId id="282" r:id="rId16"/>
    <p:sldId id="283" r:id="rId17"/>
    <p:sldId id="284" r:id="rId18"/>
    <p:sldId id="265" r:id="rId19"/>
    <p:sldId id="266" r:id="rId20"/>
    <p:sldId id="267" r:id="rId21"/>
    <p:sldId id="268" r:id="rId22"/>
    <p:sldId id="269" r:id="rId23"/>
    <p:sldId id="270" r:id="rId24"/>
  </p:sldIdLst>
  <p:sldSz cx="9144000" cy="5143500" type="screen16x9"/>
  <p:notesSz cx="6858000" cy="9144000"/>
  <p:embeddedFontLst>
    <p:embeddedFont>
      <p:font typeface="Montserrat Medium" panose="020B0604020202020204" charset="-52"/>
      <p:regular r:id="rId26"/>
      <p:italic r:id="rId27"/>
    </p:embeddedFont>
    <p:embeddedFont>
      <p:font typeface="Montserrat Black" panose="020B0604020202020204" charset="-52"/>
      <p:bold r:id="rId28"/>
      <p:boldItalic r:id="rId29"/>
    </p:embeddedFont>
    <p:embeddedFont>
      <p:font typeface="Montserrat" panose="020B0604020202020204" charset="-52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gXibPICmElT20R5Iy5acDRsXJ6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854" autoAdjust="0"/>
  </p:normalViewPr>
  <p:slideViewPr>
    <p:cSldViewPr snapToGrid="0">
      <p:cViewPr varScale="1">
        <p:scale>
          <a:sx n="106" d="100"/>
          <a:sy n="106" d="100"/>
        </p:scale>
        <p:origin x="1686" y="102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Здравствуйте уважаемая комиссия, и преподаватели!</a:t>
            </a:r>
          </a:p>
          <a:p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Меня зовут Пономарев Павел Алексеевич</a:t>
            </a:r>
          </a:p>
          <a:p>
            <a:endParaRPr lang="ru-RU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Я прошел обучение по программе: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“Python-разработка для БПЛА: паттерны проектирования, API-интерфейсы и библиотеки для оптимизации решений” 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ru-RU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Преподаватель курса </a:t>
            </a:r>
            <a:r>
              <a:rPr lang="ru-RU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Максимов Егор Васильевич</a:t>
            </a:r>
            <a:endParaRPr lang="ru-RU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Поток № БПЛА_256-1</a:t>
            </a:r>
          </a:p>
          <a:p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Flask</a:t>
            </a:r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– компактный </a:t>
            </a:r>
            <a:r>
              <a:rPr lang="ru-RU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фреймворк</a:t>
            </a:r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для быстрой разработки веб-приложений. Он предоставляет минимальную необходимую функциональность и не навязывает никаких строгих правил в отношении структуры и архитектуры приложения (как это делает </a:t>
            </a:r>
            <a:r>
              <a:rPr lang="ru-RU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Django</a:t>
            </a:r>
            <a:r>
              <a:rPr lang="ru-RU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487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320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 err="1"/>
              <a:t>WebSocket</a:t>
            </a:r>
            <a:r>
              <a:rPr lang="ru-RU" dirty="0"/>
              <a:t> — это протокол связи, обеспечивающий двустороннее (</a:t>
            </a:r>
            <a:r>
              <a:rPr lang="ru-RU" dirty="0" err="1"/>
              <a:t>full-duplex</a:t>
            </a:r>
            <a:r>
              <a:rPr lang="ru-RU" dirty="0"/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взаимодействие между клиентом и сервером через одно постоянное соединение.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98400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 err="1"/>
              <a:t>Pandas</a:t>
            </a:r>
            <a:r>
              <a:rPr lang="ru-RU" dirty="0"/>
              <a:t> — это библиотека для обработки данных, которая позволяет удобно работать с таблицами и временными рядами. Основные структуры данных, которые она предоставляет, это:</a:t>
            </a:r>
            <a:r>
              <a:rPr lang="en-US" dirty="0"/>
              <a:t> </a:t>
            </a:r>
            <a:r>
              <a:rPr lang="en-US" b="1" dirty="0" err="1"/>
              <a:t>DataFrame</a:t>
            </a:r>
            <a:r>
              <a:rPr lang="en-US" dirty="0"/>
              <a:t> — </a:t>
            </a:r>
            <a:r>
              <a:rPr lang="ru-RU" dirty="0"/>
              <a:t>двухмерная таблица</a:t>
            </a:r>
            <a:r>
              <a:rPr lang="en-US" dirty="0"/>
              <a:t> </a:t>
            </a:r>
            <a:r>
              <a:rPr lang="en-US" b="1" dirty="0"/>
              <a:t>Series</a:t>
            </a:r>
            <a:r>
              <a:rPr lang="en-US" dirty="0"/>
              <a:t> — </a:t>
            </a:r>
            <a:r>
              <a:rPr lang="ru-RU" dirty="0"/>
              <a:t>одномерный массив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Основные применения </a:t>
            </a:r>
            <a:r>
              <a:rPr lang="en-US" dirty="0"/>
              <a:t>Pandas: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Загрузка данных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Фильтрация и обработка данных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Работа с временными рядами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/>
              <a:t>Объединение данных</a:t>
            </a:r>
            <a:r>
              <a:rPr lang="ru-RU" dirty="0"/>
              <a:t>: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1_11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/>
              <a:t>Matplotlib</a:t>
            </a:r>
            <a:r>
              <a:rPr lang="ru-RU" dirty="0"/>
              <a:t> — это библиотека для создания статичных, а также анимированных визуализаций данных. Она тесно интегрируется с </a:t>
            </a:r>
            <a:r>
              <a:rPr lang="ru-RU" dirty="0" err="1"/>
              <a:t>Pandas</a:t>
            </a:r>
            <a:r>
              <a:rPr lang="ru-RU" dirty="0"/>
              <a:t> и позволяет создавать графики и диаграммы, что важно для визуального анализа данных.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Основные применения </a:t>
            </a:r>
            <a:r>
              <a:rPr lang="en-US" dirty="0"/>
              <a:t>Matplotlib: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Построение простых графиков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Графики с несколькими сериями данных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/>
              <a:t>Настройка графиков</a:t>
            </a:r>
            <a:r>
              <a:rPr lang="ru-RU" dirty="0"/>
              <a:t>: Matplotlib позволяет детально настраивать графики, добавляя подписи, заголовки, легенды и оси.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Визуализация матриц и тепловых карт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1_11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9643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NumPy</a:t>
            </a:r>
            <a:r>
              <a:rPr lang="ru-RU" dirty="0"/>
              <a:t> — это библиотека </a:t>
            </a:r>
            <a:r>
              <a:rPr lang="ru-RU" dirty="0" err="1"/>
              <a:t>Python</a:t>
            </a:r>
            <a:r>
              <a:rPr lang="ru-RU" dirty="0"/>
              <a:t> для работы с многомерными массивами и матрицами. Она предоставляет высокоэффективные функции для математических вычислений и линейной алгебры. </a:t>
            </a:r>
            <a:r>
              <a:rPr lang="ru-RU" dirty="0" err="1"/>
              <a:t>NumPy</a:t>
            </a:r>
            <a:r>
              <a:rPr lang="ru-RU" dirty="0"/>
              <a:t> работает с большими объемами данных гораздо быстрее, чем встроенные структуры </a:t>
            </a:r>
            <a:r>
              <a:rPr lang="ru-RU" dirty="0" err="1"/>
              <a:t>Python</a:t>
            </a:r>
            <a:r>
              <a:rPr lang="ru-RU" dirty="0"/>
              <a:t>, такие как списки, благодаря реализации на C.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1_11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6811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/>
              <a:t>cProfile</a:t>
            </a:r>
            <a:r>
              <a:rPr lang="ru-RU" dirty="0"/>
              <a:t> — это встроенная в </a:t>
            </a:r>
            <a:r>
              <a:rPr lang="ru-RU" dirty="0" err="1"/>
              <a:t>Python</a:t>
            </a:r>
            <a:r>
              <a:rPr lang="ru-RU" dirty="0"/>
              <a:t> библиотека для профилирования кода.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Она позволяет детально отслеживать производительность программы, показывая, сколько времени заняло выполнение каждой функции, сколько раз она была вызвана, и где находятся узкие места в производительности.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1_11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7806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d0017381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2bd0017381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unittest</a:t>
            </a:r>
            <a:r>
              <a:rPr lang="ru-RU" dirty="0"/>
              <a:t> и </a:t>
            </a:r>
            <a:r>
              <a:rPr lang="ru-RU" b="1" dirty="0" err="1"/>
              <a:t>logging</a:t>
            </a:r>
            <a:r>
              <a:rPr lang="ru-RU" dirty="0"/>
              <a:t> — это стандартные библиотеки </a:t>
            </a:r>
            <a:r>
              <a:rPr lang="ru-RU" dirty="0" err="1"/>
              <a:t>Python</a:t>
            </a:r>
            <a:r>
              <a:rPr lang="ru-RU" dirty="0"/>
              <a:t>, которые используются для тестирования и ведения логов, соответственно.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unittest</a:t>
            </a:r>
            <a:r>
              <a:rPr lang="ru-RU" dirty="0"/>
              <a:t> — библиотека для модульного тестирования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Это встроенный </a:t>
            </a:r>
            <a:r>
              <a:rPr lang="ru-RU" dirty="0" err="1"/>
              <a:t>фреймворк</a:t>
            </a:r>
            <a:r>
              <a:rPr lang="ru-RU" dirty="0"/>
              <a:t> для написания и выполнения тестов.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Позволяет тестировать отдельные части кода (модули, функции, классы) для проверки их корректности.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logging</a:t>
            </a:r>
            <a:r>
              <a:rPr lang="ru-RU" dirty="0"/>
              <a:t> — библиотека для ведения логов Позволяет добавлять в программу логирование, чтобы отслеживать её выполнение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Поддерживает различные уровни логов: DEBUG, INFO, WARNING, ERROR, CRITICAL.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Test _1_15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d0017381e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2bd0017381e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4_1 Мы</a:t>
            </a:r>
            <a:r>
              <a:rPr lang="ru-RU" baseline="0" dirty="0"/>
              <a:t> часто работаем в асинхронном режиме и нужно много потоков. На пример </a:t>
            </a:r>
            <a:r>
              <a:rPr lang="en-US" baseline="0" dirty="0"/>
              <a:t>flask </a:t>
            </a:r>
            <a:r>
              <a:rPr lang="ru-RU" baseline="0" dirty="0"/>
              <a:t>позволяет отправлять асинхронные запросы и ответы и нужна технология которая будет анализировать эти потоки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Profiler</a:t>
            </a:r>
            <a:r>
              <a:rPr lang="en-US" baseline="0" dirty="0"/>
              <a:t> </a:t>
            </a:r>
            <a:r>
              <a:rPr lang="ru-RU" baseline="0" dirty="0"/>
              <a:t> это часть </a:t>
            </a:r>
            <a:r>
              <a:rPr lang="en-US" baseline="0" dirty="0" err="1"/>
              <a:t>pyinstruments</a:t>
            </a:r>
            <a:r>
              <a:rPr lang="en-US" baseline="0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aseline="0" dirty="0"/>
              <a:t>3_15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d0017381e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2bd0017381e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/>
              <a:t>Эти три стратегии помогают эффективно управлять ресурсами и энергопотреблением:</a:t>
            </a:r>
          </a:p>
          <a:p>
            <a:r>
              <a:rPr lang="ru-RU" b="1" dirty="0"/>
              <a:t>Паттерн Легковес</a:t>
            </a:r>
            <a:r>
              <a:rPr lang="ru-RU" dirty="0"/>
              <a:t> экономит память и снижает нагрузку на процессор, повторно используя объекты.</a:t>
            </a:r>
          </a:p>
          <a:p>
            <a:r>
              <a:rPr lang="ru-RU" b="1" dirty="0"/>
              <a:t>Асинхронные операции</a:t>
            </a:r>
            <a:r>
              <a:rPr lang="ru-RU" dirty="0"/>
              <a:t> повышают производительность за счет эффективного использования времени ожидания при выполнении операций ввода-вывода.</a:t>
            </a:r>
          </a:p>
          <a:p>
            <a:r>
              <a:rPr lang="ru-RU" b="1" dirty="0" err="1"/>
              <a:t>QueryBuilder</a:t>
            </a:r>
            <a:r>
              <a:rPr lang="ru-RU" dirty="0"/>
              <a:t> помогает создавать динамические и оптимизированные запросы к базе данных, снижая излишние ресурсоемкие запросы.</a:t>
            </a:r>
          </a:p>
          <a:p>
            <a:r>
              <a:rPr lang="ru-RU" dirty="0"/>
              <a:t>Все эти методы способствуют улучшению общей производительности программы, делая ее быстрее и эффективнее.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Для повышения эффективности работы программ можно использовать различные стратегии управления ресурсами и энергопотреблением. Ниже рассматриваются ключевые стратегии и подходы, включая паттерн </a:t>
            </a:r>
            <a:r>
              <a:rPr lang="ru-RU" b="1" dirty="0"/>
              <a:t>Легковес</a:t>
            </a:r>
            <a:r>
              <a:rPr lang="ru-RU" dirty="0"/>
              <a:t>, </a:t>
            </a:r>
            <a:r>
              <a:rPr lang="ru-RU" b="1" dirty="0"/>
              <a:t>асинхронные операции</a:t>
            </a:r>
            <a:r>
              <a:rPr lang="ru-RU" dirty="0"/>
              <a:t> и паттерн </a:t>
            </a:r>
            <a:r>
              <a:rPr lang="ru-RU" b="1" dirty="0" err="1"/>
              <a:t>QueryBuilder</a:t>
            </a:r>
            <a:r>
              <a:rPr lang="ru-RU" dirty="0"/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dirty="0"/>
              <a:t>Асинхронное программирование позволяет выполнять задачи параллельно или без блокировки основного потока выполнения программы, что особенно полезно при работе с ресурсами, такими как ввод/вывод (файлы, сети) или базы данных.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QueryBuilder</a:t>
            </a:r>
            <a:r>
              <a:rPr lang="ru-RU" dirty="0"/>
              <a:t> — это паттерн проектирования, который упрощает создание сложных запросов к базе данных, делая их более читабельными, гибкими и оптимизированными. Этот паттерн используется для поэтапной сборки запросов к базам данных с минимальными затратами на ресурсы.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d0017381e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bd0017381e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b="1" dirty="0" err="1"/>
              <a:t>Google</a:t>
            </a:r>
            <a:r>
              <a:rPr lang="ru-RU" b="1" dirty="0"/>
              <a:t> </a:t>
            </a:r>
            <a:r>
              <a:rPr lang="ru-RU" b="1" dirty="0" err="1"/>
              <a:t>Style</a:t>
            </a:r>
            <a:r>
              <a:rPr lang="ru-RU" b="1" dirty="0"/>
              <a:t> </a:t>
            </a:r>
            <a:r>
              <a:rPr lang="ru-RU" b="1" dirty="0" err="1"/>
              <a:t>Python</a:t>
            </a:r>
            <a:r>
              <a:rPr lang="ru-RU" b="1" dirty="0"/>
              <a:t> </a:t>
            </a:r>
            <a:r>
              <a:rPr lang="ru-RU" b="1" dirty="0" err="1"/>
              <a:t>Docstrings</a:t>
            </a:r>
            <a:r>
              <a:rPr lang="ru-RU" dirty="0"/>
              <a:t> — это один из популярных стилей документирования кода в </a:t>
            </a:r>
            <a:r>
              <a:rPr lang="ru-RU" dirty="0" err="1"/>
              <a:t>Python</a:t>
            </a:r>
            <a:r>
              <a:rPr lang="ru-RU" dirty="0"/>
              <a:t>. Он упрощает написание и чтение документации к функциям, классам и модулям. </a:t>
            </a:r>
            <a:r>
              <a:rPr lang="ru-RU" dirty="0" err="1"/>
              <a:t>Google</a:t>
            </a:r>
            <a:r>
              <a:rPr lang="ru-RU" dirty="0"/>
              <a:t> </a:t>
            </a:r>
            <a:r>
              <a:rPr lang="ru-RU" dirty="0" err="1"/>
              <a:t>Style</a:t>
            </a:r>
            <a:r>
              <a:rPr lang="ru-RU" dirty="0"/>
              <a:t> </a:t>
            </a:r>
            <a:r>
              <a:rPr lang="ru-RU" dirty="0" err="1"/>
              <a:t>docstrings</a:t>
            </a:r>
            <a:r>
              <a:rPr lang="ru-RU" dirty="0"/>
              <a:t> используют ясную и структурированную форму для описания назначения функций, параметров, возвращаемых значений и исключений.</a:t>
            </a:r>
          </a:p>
          <a:p>
            <a:r>
              <a:rPr lang="ru-RU" dirty="0"/>
              <a:t>Для функций и методов необходимо описывать:</a:t>
            </a:r>
          </a:p>
          <a:p>
            <a:r>
              <a:rPr lang="ru-RU" dirty="0"/>
              <a:t>Назначение функции.</a:t>
            </a:r>
          </a:p>
          <a:p>
            <a:r>
              <a:rPr lang="ru-RU" dirty="0"/>
              <a:t>Аргументы (с их типами).</a:t>
            </a:r>
          </a:p>
          <a:p>
            <a:r>
              <a:rPr lang="ru-RU" dirty="0"/>
              <a:t>Возвращаемые значения (с их типами).</a:t>
            </a:r>
          </a:p>
          <a:p>
            <a:r>
              <a:rPr lang="ru-RU" dirty="0"/>
              <a:t>Исключения, которые может выкинуть функция.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bd0017381e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bd0017381e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008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750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1964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40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100" b="1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Паттерн проектирования 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— это часто встречающееся решение определённой проблемы при проектировании архитектуры программ.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10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Паттерны отличаются по уровню сложности, детализации и охвата проектируемой системы.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100" b="0" i="0" u="none" strike="noStrike" cap="none" dirty="0">
              <a:solidFill>
                <a:srgbClr val="00396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Singleton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ru-RU" sz="1100" b="1" i="0" u="none" strike="noStrike" cap="none" dirty="0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Порождающий</a:t>
            </a:r>
            <a:r>
              <a:rPr lang="ru-RU" sz="1100" b="1" i="0" u="none" strike="noStrike" cap="none" baseline="0" dirty="0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 паттерн 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Гарантирует, что у класса есть только один экземпляр, и предоставляет к нему глобальную точку доступа.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Flyweight</a:t>
            </a:r>
            <a:r>
              <a:rPr lang="ru-RU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100" b="1" i="0" u="none" strike="noStrike" cap="none" dirty="0">
                <a:solidFill>
                  <a:srgbClr val="FF0068"/>
                </a:solidFill>
                <a:latin typeface="Montserrat"/>
                <a:ea typeface="Montserrat"/>
                <a:cs typeface="Montserrat"/>
                <a:sym typeface="Montserrat"/>
              </a:rPr>
              <a:t>Структурный паттерн</a:t>
            </a:r>
            <a:endParaRPr lang="en-US" sz="1100" b="1" i="0" u="none" strike="noStrike" cap="none" dirty="0">
              <a:solidFill>
                <a:srgbClr val="FF006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Позволяет вместить </a:t>
            </a:r>
            <a:r>
              <a:rPr lang="ru-RU" sz="1100" b="0" i="0" u="none" strike="noStrike" cap="none" dirty="0" err="1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бóльшее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количество объектов в отведённую оперативную память. Легковес экономит память, разделяя общее состояние объектов между собой, вместо хранения одинаковых данных в каждом объекте.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2291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Adaptor</a:t>
            </a:r>
            <a:r>
              <a:rPr lang="ru-RU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100" b="1" i="0" u="none" strike="noStrike" cap="none" dirty="0">
                <a:solidFill>
                  <a:srgbClr val="FF0068"/>
                </a:solidFill>
                <a:latin typeface="Montserrat"/>
                <a:ea typeface="Montserrat"/>
                <a:cs typeface="Montserrat"/>
                <a:sym typeface="Montserrat"/>
              </a:rPr>
              <a:t>Структурный паттерн</a:t>
            </a:r>
            <a:r>
              <a:rPr lang="ru-RU" sz="1100" b="1" i="0" u="none" strike="noStrike" cap="none" baseline="0" dirty="0">
                <a:solidFill>
                  <a:srgbClr val="FF0068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100" b="0" i="0" u="none" strike="noStrike" cap="none" dirty="0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Позволяет объектам с несовместимыми интерфейсами работать вместе.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b="1" i="0" u="none" strike="noStrike" cap="none" dirty="0">
              <a:solidFill>
                <a:srgbClr val="FF006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71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odin.study/ru/Cohort/Info/42290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lgoritmX36/BPLA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>
            <a:spLocks noGrp="1"/>
          </p:cNvSpPr>
          <p:nvPr>
            <p:ph type="ctrTitle"/>
          </p:nvPr>
        </p:nvSpPr>
        <p:spPr>
          <a:xfrm>
            <a:off x="2767750" y="1162625"/>
            <a:ext cx="6171300" cy="16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 dirty="0">
                <a:latin typeface="Times New Roman"/>
                <a:ea typeface="Times New Roman"/>
                <a:cs typeface="Times New Roman"/>
                <a:sym typeface="Times New Roman"/>
              </a:rPr>
              <a:t>ПРОГРАММА</a:t>
            </a:r>
            <a:endParaRPr sz="182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 dirty="0">
                <a:latin typeface="Times New Roman"/>
                <a:ea typeface="Times New Roman"/>
                <a:cs typeface="Times New Roman"/>
                <a:sym typeface="Times New Roman"/>
              </a:rPr>
              <a:t>ПРОФЕССИОНАЛЬНОЙ ПЕРЕПОДГОТОВКИ</a:t>
            </a:r>
            <a:endParaRPr sz="182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lang="ru" sz="18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4950"/>
              <a:buFont typeface="Arial"/>
              <a:buNone/>
            </a:pPr>
            <a:r>
              <a:rPr lang="ru" sz="20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ru" sz="20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Python-разработка для БПЛА: паттерны проектирования, API-интерфейсы и библиотеки для оптимизации решений</a:t>
            </a:r>
            <a:r>
              <a:rPr lang="ru" sz="20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0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"/>
          <p:cNvSpPr txBox="1">
            <a:spLocks noGrp="1"/>
          </p:cNvSpPr>
          <p:nvPr>
            <p:ph type="subTitle" idx="1"/>
          </p:nvPr>
        </p:nvSpPr>
        <p:spPr>
          <a:xfrm>
            <a:off x="3818625" y="2722250"/>
            <a:ext cx="5120425" cy="2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 курса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9525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1" dirty="0">
                <a:solidFill>
                  <a:srgbClr val="11696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Максимов Егор Васильевич</a:t>
            </a:r>
            <a:endParaRPr sz="1300" b="1" dirty="0">
              <a:solidFill>
                <a:srgbClr val="11696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 algn="l">
              <a:buClr>
                <a:schemeClr val="dk1"/>
              </a:buClr>
              <a:buSzPct val="233333"/>
            </a:pPr>
            <a:r>
              <a:rPr lang="ru-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Пономарев Павел Алексеевич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№ </a:t>
            </a:r>
            <a:r>
              <a:rPr lang="ru" sz="13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БПЛА_256-1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Москва 2024 г.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3333"/>
              <a:buNone/>
            </a:pP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09108" y="4639926"/>
            <a:ext cx="1983341" cy="31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23225" y="16310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2" name="Google Shape;112;g2bd0017381e_1_42"/>
          <p:cNvSpPr txBox="1"/>
          <p:nvPr/>
        </p:nvSpPr>
        <p:spPr>
          <a:xfrm>
            <a:off x="286050" y="103069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976270"/>
            <a:ext cx="1531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Websocket</a:t>
            </a:r>
            <a:endParaRPr lang="ru-RU" dirty="0"/>
          </a:p>
        </p:txBody>
      </p:sp>
      <p:sp>
        <p:nvSpPr>
          <p:cNvPr id="10" name="Google Shape;112;g2bd0017381e_1_42"/>
          <p:cNvSpPr txBox="1"/>
          <p:nvPr/>
        </p:nvSpPr>
        <p:spPr>
          <a:xfrm>
            <a:off x="1549734" y="1376895"/>
            <a:ext cx="769620" cy="67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-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клиент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481" y="1389865"/>
            <a:ext cx="4281037" cy="33979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2" name="Google Shape;112;g2bd0017381e_1_42"/>
          <p:cNvSpPr txBox="1"/>
          <p:nvPr/>
        </p:nvSpPr>
        <p:spPr>
          <a:xfrm>
            <a:off x="286050" y="103069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976270"/>
            <a:ext cx="1531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Websocket</a:t>
            </a:r>
            <a:endParaRPr lang="ru-RU" dirty="0"/>
          </a:p>
        </p:txBody>
      </p:sp>
      <p:sp>
        <p:nvSpPr>
          <p:cNvPr id="11" name="Google Shape;112;g2bd0017381e_1_42"/>
          <p:cNvSpPr txBox="1"/>
          <p:nvPr/>
        </p:nvSpPr>
        <p:spPr>
          <a:xfrm>
            <a:off x="1868538" y="1312879"/>
            <a:ext cx="769620" cy="67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-RU" sz="1050" b="1" i="1" u="none" strike="noStrike" cap="none" dirty="0" err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дрон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158" y="1325849"/>
            <a:ext cx="3381642" cy="340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08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2" name="Google Shape;112;g2bd0017381e_1_42"/>
          <p:cNvSpPr txBox="1"/>
          <p:nvPr/>
        </p:nvSpPr>
        <p:spPr>
          <a:xfrm>
            <a:off x="286050" y="103069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976270"/>
            <a:ext cx="1531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Websocket</a:t>
            </a:r>
            <a:endParaRPr lang="ru-RU" dirty="0"/>
          </a:p>
        </p:txBody>
      </p:sp>
      <p:sp>
        <p:nvSpPr>
          <p:cNvPr id="12" name="Google Shape;112;g2bd0017381e_1_42"/>
          <p:cNvSpPr txBox="1"/>
          <p:nvPr/>
        </p:nvSpPr>
        <p:spPr>
          <a:xfrm>
            <a:off x="1842888" y="1353907"/>
            <a:ext cx="769620" cy="67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-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сервер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277" y="1284047"/>
            <a:ext cx="3385445" cy="34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31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2" name="Google Shape;112;g2bd0017381e_1_42"/>
          <p:cNvSpPr txBox="1"/>
          <p:nvPr/>
        </p:nvSpPr>
        <p:spPr>
          <a:xfrm>
            <a:off x="286050" y="103069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976270"/>
            <a:ext cx="15311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Websocket</a:t>
            </a:r>
            <a:endParaRPr lang="ru-RU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" y="1569900"/>
            <a:ext cx="2867482" cy="313277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1564850"/>
            <a:ext cx="3396194" cy="3132799"/>
          </a:xfrm>
          <a:prstGeom prst="rect">
            <a:avLst/>
          </a:prstGeom>
        </p:spPr>
      </p:pic>
      <p:sp>
        <p:nvSpPr>
          <p:cNvPr id="10" name="Google Shape;112;g2bd0017381e_1_42"/>
          <p:cNvSpPr txBox="1"/>
          <p:nvPr/>
        </p:nvSpPr>
        <p:spPr>
          <a:xfrm>
            <a:off x="307674" y="1338472"/>
            <a:ext cx="769620" cy="67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112;g2bd0017381e_1_42"/>
          <p:cNvSpPr txBox="1"/>
          <p:nvPr/>
        </p:nvSpPr>
        <p:spPr>
          <a:xfrm>
            <a:off x="4297680" y="1284201"/>
            <a:ext cx="769620" cy="67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45176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579836"/>
            <a:ext cx="31427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Pandas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Numpy, cProfile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186" y="1317626"/>
            <a:ext cx="6775450" cy="337351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579836"/>
            <a:ext cx="31427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Pandas, Numpy, cProfile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8" y="1171079"/>
            <a:ext cx="5958114" cy="361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902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579836"/>
            <a:ext cx="31427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Pandas,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Numpy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cProfile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1178900"/>
            <a:ext cx="6524171" cy="35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15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579836"/>
            <a:ext cx="31427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Pandas,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Numpy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cProfile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8"/>
          <a:stretch/>
        </p:blipFill>
        <p:spPr>
          <a:xfrm>
            <a:off x="399143" y="1511047"/>
            <a:ext cx="8059807" cy="314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75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d0017381e_1_7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Разработанная система тестирования ключевых компонентов проекта, включая отладку кода и обработку возможных ошибок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" name="Google Shape;126;g2bd0017381e_1_7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" name="Google Shape;127;g2bd0017381e_1_7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7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8" name="Google Shape;128;g2bd0017381e_1_7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0" y="733725"/>
            <a:ext cx="22361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Unittest , Logging</a:t>
            </a:r>
          </a:p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87" y="1178899"/>
            <a:ext cx="2929442" cy="358457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78899"/>
            <a:ext cx="2960914" cy="358573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bd0017381e_1_14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производительности проекта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" name="Google Shape;134;g2bd0017381e_1_14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g2bd0017381e_1_14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6" name="Google Shape;136;g2bd0017381e_1_14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11700" y="579836"/>
            <a:ext cx="26894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Pyinstrument</a:t>
            </a: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cProfile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068" y="1178900"/>
            <a:ext cx="2414663" cy="351223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0" y="1178901"/>
            <a:ext cx="3524827" cy="35160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311700" y="138550"/>
            <a:ext cx="8520600" cy="44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Проект по теме </a:t>
            </a:r>
            <a:endParaRPr sz="1800" b="1" dirty="0">
              <a:solidFill>
                <a:srgbClr val="11696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«Создание полноценного Web-сайта и публикация его на GitHub»</a:t>
            </a:r>
            <a:endParaRPr sz="20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" name="Google Shape;86;p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252300" y="1657760"/>
            <a:ext cx="8639400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>
              <a:spcBef>
                <a:spcPts val="600"/>
              </a:spcBef>
              <a:buSzPts val="1050"/>
            </a:pPr>
            <a:r>
              <a:rPr lang="ru-RU" sz="1800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</a:rPr>
              <a:t>Для создания веб-приложения на </a:t>
            </a:r>
            <a:r>
              <a:rPr lang="ru-RU" sz="1800" dirty="0" err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</a:rPr>
              <a:t>Python</a:t>
            </a:r>
            <a:r>
              <a:rPr lang="ru-RU" sz="1800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</a:rPr>
              <a:t>, которое будет отвечать ТЗ, можно использовать стек технологий на основе </a:t>
            </a:r>
            <a:r>
              <a:rPr lang="ru-RU" sz="1800" dirty="0" err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</a:rPr>
              <a:t>Flask</a:t>
            </a:r>
            <a:r>
              <a:rPr lang="ru-RU" sz="1800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</a:rPr>
              <a:t> для API, использовать библиотеки Numpy и Matplotlib для оптимизации производительности и визуализации данных, и применить паттерны проектирования для обеспечения масштабируемости и эффективности.</a:t>
            </a:r>
            <a:endParaRPr sz="1800" dirty="0">
              <a:solidFill>
                <a:srgbClr val="11696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bd0017381e_1_21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Стратегии управления ресурсами и энергопотреблением для повышения эффективности работы программы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" name="Google Shape;142;g2bd0017381e_1_2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g2bd0017381e_1_21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9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4" name="Google Shape;144;g2bd0017381e_1_21"/>
          <p:cNvSpPr txBox="1"/>
          <p:nvPr/>
        </p:nvSpPr>
        <p:spPr>
          <a:xfrm>
            <a:off x="311700" y="832700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1701" y="740619"/>
            <a:ext cx="51278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Паттерн легковес, асинхронные операции, </a:t>
            </a:r>
            <a:r>
              <a:rPr lang="ru-RU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QueryBuilder</a:t>
            </a:r>
            <a:r>
              <a:rPr lang="ru-RU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579" y="1594564"/>
            <a:ext cx="3152969" cy="270429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50" y="1277875"/>
            <a:ext cx="3204962" cy="343664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534" y="1270618"/>
            <a:ext cx="1724343" cy="34435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d0017381e_1_28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Документация к коду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0" name="Google Shape;150;g2bd0017381e_1_28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g2bd0017381e_1_28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10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2" name="Google Shape;152;g2bd0017381e_1_28"/>
          <p:cNvSpPr txBox="1"/>
          <p:nvPr/>
        </p:nvSpPr>
        <p:spPr>
          <a:xfrm>
            <a:off x="286050" y="56062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92535" y="501143"/>
            <a:ext cx="88322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Использован стандартов написания комментариев и документации кода </a:t>
            </a: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Style Python </a:t>
            </a:r>
            <a:r>
              <a:rPr lang="en-US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Docstrings</a:t>
            </a:r>
            <a:endParaRPr lang="ru-RU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075" y="906824"/>
            <a:ext cx="4276075" cy="382066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d0017381e_1_35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Демонстрация ключевой функциональности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Google Shape;158;g2bd0017381e_1_3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g2bd0017381e_1_35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11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0" name="Google Shape;160;g2bd0017381e_1_35"/>
          <p:cNvSpPr txBox="1"/>
          <p:nvPr/>
        </p:nvSpPr>
        <p:spPr>
          <a:xfrm>
            <a:off x="311700" y="387525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1" y="1017379"/>
            <a:ext cx="8147250" cy="3640896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5042735" y="462339"/>
            <a:ext cx="31822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4"/>
              </a:rPr>
              <a:t>https://</a:t>
            </a:r>
            <a:r>
              <a:rPr lang="ru-RU" dirty="0" smtClean="0">
                <a:hlinkClick r:id="rId4"/>
              </a:rPr>
              <a:t>github.com/AlgoritmX36/BPLA</a:t>
            </a:r>
            <a:r>
              <a:rPr lang="en-US" dirty="0" smtClean="0">
                <a:hlinkClick r:id="rId4"/>
              </a:rPr>
              <a:t> </a:t>
            </a:r>
            <a:endParaRPr lang="ru-RU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3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3"/>
          <p:cNvSpPr txBox="1">
            <a:spLocks noGrp="1"/>
          </p:cNvSpPr>
          <p:nvPr>
            <p:ph type="body" idx="1"/>
          </p:nvPr>
        </p:nvSpPr>
        <p:spPr>
          <a:xfrm>
            <a:off x="452550" y="1537675"/>
            <a:ext cx="4450800" cy="17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ru" sz="17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</a:t>
            </a:r>
            <a: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4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" name="Google Shape;167;p13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" name="Google Shape;168;p13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69" name="Google Shape;16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6058" y="4391201"/>
            <a:ext cx="1983341" cy="31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3"/>
          <p:cNvSpPr txBox="1"/>
          <p:nvPr/>
        </p:nvSpPr>
        <p:spPr>
          <a:xfrm>
            <a:off x="6034575" y="4391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info@eduom.ru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3650" y="24665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6" name="Google Shape;96;g296383cb532_0_1"/>
          <p:cNvSpPr txBox="1"/>
          <p:nvPr/>
        </p:nvSpPr>
        <p:spPr>
          <a:xfrm>
            <a:off x="328619" y="1505299"/>
            <a:ext cx="4043881" cy="1946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 </a:t>
            </a:r>
            <a:r>
              <a:rPr lang="en-US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US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US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Проект представляет собой веб-приложение, разработанное с использованием языка программирования Python и </a:t>
            </a:r>
            <a:r>
              <a:rPr lang="ru-RU" sz="1050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стека </a:t>
            </a: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современных веб-технологий.</a:t>
            </a:r>
            <a:endParaRPr lang="en-US" sz="1050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74644" y="1185433"/>
            <a:ext cx="2865206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9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4E386F-4CB5-4874-B02B-2F147D1AAEEC}"/>
              </a:ext>
            </a:extLst>
          </p:cNvPr>
          <p:cNvSpPr txBox="1"/>
          <p:nvPr/>
        </p:nvSpPr>
        <p:spPr>
          <a:xfrm>
            <a:off x="4549892" y="1613224"/>
            <a:ext cx="390905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Цель проекта </a:t>
            </a:r>
            <a:endParaRPr lang="en-US"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>
              <a:lnSpc>
                <a:spcPct val="150000"/>
              </a:lnSpc>
            </a:pPr>
            <a:endParaRPr lang="en-US" sz="1050" b="1" i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>
              <a:lnSpc>
                <a:spcPct val="150000"/>
              </a:lnSpc>
            </a:pP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Целью проекта является создание функционального и надежного веб-приложения, которое интегрирует различные API для предоставления динамического контента и обеспечивает высокую производительность.  </a:t>
            </a:r>
            <a:b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ru-RU" sz="105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3562" y="1280726"/>
            <a:ext cx="287491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3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E3D6C-6907-473B-ABBA-5C64B4C401DE}"/>
              </a:ext>
            </a:extLst>
          </p:cNvPr>
          <p:cNvSpPr txBox="1"/>
          <p:nvPr/>
        </p:nvSpPr>
        <p:spPr>
          <a:xfrm>
            <a:off x="328619" y="1631443"/>
            <a:ext cx="4043881" cy="1826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Характеристики</a:t>
            </a:r>
            <a:endParaRPr lang="en-US" sz="105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Веб-сайт включает в себя пользовательский интерфейс, взаимодействующий с серверной частью через API-интерфейсы. Основное внимание уделяется масштабируемости, безопасности и производительности системы</a:t>
            </a:r>
            <a:r>
              <a:rPr lang="ru-RU" sz="1050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ru-RU" sz="105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7342" y="1104706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76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76CE7-C2BA-46DD-BEFA-5B63CD9498E3}"/>
              </a:ext>
            </a:extLst>
          </p:cNvPr>
          <p:cNvSpPr txBox="1"/>
          <p:nvPr/>
        </p:nvSpPr>
        <p:spPr>
          <a:xfrm>
            <a:off x="4485550" y="2101842"/>
            <a:ext cx="3909058" cy="90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Областью применения</a:t>
            </a:r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en-US" sz="1050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en-US" sz="1050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является картографирование местности в исследовательских целях.</a:t>
            </a:r>
            <a:br>
              <a:rPr lang="ru-RU" sz="1050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lang="ru-RU" sz="105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6832" y="1185443"/>
            <a:ext cx="286630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24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Применяемые паттерны проектирования, обоснование их выбора</a:t>
            </a:r>
            <a:endParaRPr sz="17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4" name="Google Shape;104;g2962aafab79_0_5"/>
          <p:cNvSpPr txBox="1"/>
          <p:nvPr/>
        </p:nvSpPr>
        <p:spPr>
          <a:xfrm>
            <a:off x="311700" y="944124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11700" y="805998"/>
            <a:ext cx="8327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Использовались паттерны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Singleton,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Flyweight, Adaptor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Decorator, Iterator, Strategy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Command,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Proxy 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 др.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95525" y="1437067"/>
            <a:ext cx="4552950" cy="30846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Применяемые паттерны проектирования, обоснование их выбора</a:t>
            </a:r>
            <a:endParaRPr sz="17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4" name="Google Shape;104;g2962aafab79_0_5"/>
          <p:cNvSpPr txBox="1"/>
          <p:nvPr/>
        </p:nvSpPr>
        <p:spPr>
          <a:xfrm>
            <a:off x="311700" y="944124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11700" y="805998"/>
            <a:ext cx="8327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Использовались паттерны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Singleton,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Flyweight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, Adaptor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Decorator, Iterator, Strategy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Command,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Proxy 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 др.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789" y="1466983"/>
            <a:ext cx="6683375" cy="283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5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Применяемые паттерны проектирования, обоснование их выбора</a:t>
            </a:r>
            <a:endParaRPr sz="17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4" name="Google Shape;104;g2962aafab79_0_5"/>
          <p:cNvSpPr txBox="1"/>
          <p:nvPr/>
        </p:nvSpPr>
        <p:spPr>
          <a:xfrm>
            <a:off x="311700" y="944124"/>
            <a:ext cx="491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i="1" u="none" strike="noStrike" cap="none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endParaRPr sz="1050" b="1" i="1" u="none" strike="noStrike" cap="none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11700" y="805998"/>
            <a:ext cx="82990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Использовались паттерны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Singleton, Flyweight,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Adaptor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Decorator, Iterator, Strategy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Command,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Proxy 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и др.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931" y="1290324"/>
            <a:ext cx="3571669" cy="348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400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4673</TotalTime>
  <Words>1258</Words>
  <Application>Microsoft Office PowerPoint</Application>
  <PresentationFormat>Экран (16:9)</PresentationFormat>
  <Paragraphs>191</Paragraphs>
  <Slides>23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Montserrat Medium</vt:lpstr>
      <vt:lpstr>Times New Roman</vt:lpstr>
      <vt:lpstr>Montserrat Black</vt:lpstr>
      <vt:lpstr>Montserrat</vt:lpstr>
      <vt:lpstr>Simple Light</vt:lpstr>
      <vt:lpstr>ПРОГРАММА ПРОФЕССИОНАЛЬНОЙ ПЕРЕПОДГОТОВКИ   “Python-разработка для БПЛА: паттерны проектирования, API-интерфейсы и библиотеки для оптимизации решений”</vt:lpstr>
      <vt:lpstr>Проект по теме  «Создание полноценного Web-сайта и публикация его на GitHub»</vt:lpstr>
      <vt:lpstr>Описание проекта, его основные характеристики, цели и область применения </vt:lpstr>
      <vt:lpstr>Описание проекта, его основные характеристики, цели и область применения </vt:lpstr>
      <vt:lpstr>Описание проекта, его основные характеристики, цели и область применения </vt:lpstr>
      <vt:lpstr>Описание проекта, его основные характеристики, цели и область применения </vt:lpstr>
      <vt:lpstr>Применяемые паттерны проектирования, обоснование их выбора</vt:lpstr>
      <vt:lpstr>Применяемые паттерны проектирования, обоснование их выбора</vt:lpstr>
      <vt:lpstr>Применяемые паттерны проектирования, обоснование их выбора</vt:lpstr>
      <vt:lpstr>API-интерфейсы для обеспечения взаимодействия программного решения с внешними системами или сервисами</vt:lpstr>
      <vt:lpstr>API-интерфейсы для обеспечения взаимодействия программного решения с внешними системами или сервисами</vt:lpstr>
      <vt:lpstr>API-интерфейсы для обеспечения взаимодействия программного решения с внешними системами или сервисами</vt:lpstr>
      <vt:lpstr>API-интерфейсы для обеспечения взаимодействия программного решения с внешними системами или сервисами</vt:lpstr>
      <vt:lpstr>Библиотеки для оптимизации решений в вашем проекте, объяснение их применения</vt:lpstr>
      <vt:lpstr>Библиотеки для оптимизации решений в вашем проекте, объяснение их применения</vt:lpstr>
      <vt:lpstr>Библиотеки для оптимизации решений в вашем проекте, объяснение их применения</vt:lpstr>
      <vt:lpstr>Библиотеки для оптимизации решений в вашем проекте, объяснение их применения</vt:lpstr>
      <vt:lpstr>Разработанная система тестирования ключевых компонентов проекта, включая отладку кода и обработку возможных ошибок</vt:lpstr>
      <vt:lpstr>Анализ производительности проекта</vt:lpstr>
      <vt:lpstr>Стратегии управления ресурсами и энергопотреблением для повышения эффективности работы программы</vt:lpstr>
      <vt:lpstr>Документация к коду проекта</vt:lpstr>
      <vt:lpstr>Демонстрация ключевой функциональности проекта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ПРОГРАММА ПРОФЕССИОНАЛЬНОЙ ПЕРЕПОДГОТОВКИ   “Python-разработка для БПЛА: паттерны проектирования, API-интерфейсы и библиотеки для оптимизации решений”</dc:title>
  <dc:creator>Algoritmx</dc:creator>
  <cp:lastModifiedBy>Algoritmx</cp:lastModifiedBy>
  <cp:revision>48</cp:revision>
  <dcterms:modified xsi:type="dcterms:W3CDTF">2024-09-12T01:11:14Z</dcterms:modified>
</cp:coreProperties>
</file>